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handoutMasterIdLst>
    <p:handoutMasterId r:id="rId10"/>
  </p:handoutMasterIdLst>
  <p:sldIdLst>
    <p:sldId id="262" r:id="rId2"/>
    <p:sldId id="263" r:id="rId3"/>
    <p:sldId id="261" r:id="rId4"/>
    <p:sldId id="257" r:id="rId5"/>
    <p:sldId id="258" r:id="rId6"/>
    <p:sldId id="259" r:id="rId7"/>
    <p:sldId id="260"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39" autoAdjust="0"/>
    <p:restoredTop sz="94660"/>
  </p:normalViewPr>
  <p:slideViewPr>
    <p:cSldViewPr>
      <p:cViewPr varScale="1">
        <p:scale>
          <a:sx n="88" d="100"/>
          <a:sy n="88" d="100"/>
        </p:scale>
        <p:origin x="-104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0" d="100"/>
          <a:sy n="70" d="100"/>
        </p:scale>
        <p:origin x="-2766"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F9795B-02B9-4B55-9C20-469D05837514}" type="datetimeFigureOut">
              <a:rPr lang="en-US" smtClean="0"/>
              <a:pPr/>
              <a:t>9/28/2010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2E2E512-082C-477A-AE0A-CDBDD065CE3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2D1EA09A-201E-4F37-9F5F-14638030BBD1}" type="datetimeFigureOut">
              <a:rPr lang="en-US"/>
              <a:pPr>
                <a:defRPr/>
              </a:pPr>
              <a:t>9/28/2010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0E350E7-E8C8-4EDA-A87F-61176E81A55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0CE08A-5266-43F2-A82C-5A95879F5B35}" type="slidenum">
              <a:rPr lang="en-US"/>
              <a:pPr fontAlgn="base">
                <a:spcBef>
                  <a:spcPct val="0"/>
                </a:spcBef>
                <a:spcAft>
                  <a:spcPct val="0"/>
                </a:spcAft>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A095073-3D8D-4955-ADAE-A749A7909E5B}" type="slidenum">
              <a:rPr lang="en-US"/>
              <a:pPr fontAlgn="base">
                <a:spcBef>
                  <a:spcPct val="0"/>
                </a:spcBef>
                <a:spcAft>
                  <a:spcPct val="0"/>
                </a:spcAft>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932C30-4224-494E-A4EB-FC4C61E92E63}" type="slidenum">
              <a:rPr lang="en-US"/>
              <a:pPr fontAlgn="base">
                <a:spcBef>
                  <a:spcPct val="0"/>
                </a:spcBef>
                <a:spcAft>
                  <a:spcPct val="0"/>
                </a:spcAft>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1BA231-575C-4A00-970A-0CE56ECC0001}" type="slidenum">
              <a:rPr lang="en-US"/>
              <a:pPr fontAlgn="base">
                <a:spcBef>
                  <a:spcPct val="0"/>
                </a:spcBef>
                <a:spcAft>
                  <a:spcPct val="0"/>
                </a:spcAft>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A274F59-748E-4D18-B69D-075A820331ED}" type="slidenum">
              <a:rPr lang="en-US"/>
              <a:pPr fontAlgn="base">
                <a:spcBef>
                  <a:spcPct val="0"/>
                </a:spcBef>
                <a:spcAft>
                  <a:spcPct val="0"/>
                </a:spcAft>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Straight Connector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Rectangle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E5391425-3ABF-4CB0-88D0-542E827EDA13}" type="datetimeFigureOut">
              <a:rPr lang="en-US"/>
              <a:pPr>
                <a:defRPr/>
              </a:pPr>
              <a:t>9/28/2010</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12A2BD8B-57C0-4A64-BC01-33CCB62E269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241658C-4097-468A-80A4-3B481A655CDE}" type="datetimeFigureOut">
              <a:rPr lang="en-US"/>
              <a:pPr>
                <a:defRPr/>
              </a:pPr>
              <a:t>9/28/2010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43B9609-6997-487D-82AA-8035DC49689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Straight Connector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Oval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4C4362AB-A956-4293-BC87-9FF8001297F8}" type="slidenum">
              <a:rPr lang="en-US"/>
              <a:pPr>
                <a:defRPr/>
              </a:pPr>
              <a:t>‹#›</a:t>
            </a:fld>
            <a:endParaRPr lang="en-US"/>
          </a:p>
        </p:txBody>
      </p:sp>
      <p:sp>
        <p:nvSpPr>
          <p:cNvPr id="14" name="Date Placeholder 3"/>
          <p:cNvSpPr>
            <a:spLocks noGrp="1"/>
          </p:cNvSpPr>
          <p:nvPr>
            <p:ph type="dt" sz="half" idx="11"/>
          </p:nvPr>
        </p:nvSpPr>
        <p:spPr/>
        <p:txBody>
          <a:bodyPr/>
          <a:lstStyle>
            <a:lvl1pPr>
              <a:defRPr/>
            </a:lvl1pPr>
          </a:lstStyle>
          <a:p>
            <a:pPr>
              <a:defRPr/>
            </a:pPr>
            <a:fld id="{5311AA20-4E96-43F0-8614-3FE7943D3595}" type="datetimeFigureOut">
              <a:rPr lang="en-US"/>
              <a:pPr>
                <a:defRPr/>
              </a:pPr>
              <a:t>9/28/2010</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6BBB1F7-6E67-477C-A566-02E132AA79AB}" type="datetimeFigureOut">
              <a:rPr lang="en-US"/>
              <a:pPr>
                <a:defRPr/>
              </a:pPr>
              <a:t>9/28/2010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5BBB0038-16AF-4D5D-8FAC-29668B8AA8A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1"/>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Straight Connector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Oval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3C14605E-347C-4759-9DA1-93AB69D032DF}" type="datetimeFigureOut">
              <a:rPr lang="en-US"/>
              <a:pPr>
                <a:defRPr/>
              </a:pPr>
              <a:t>9/28/2010</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8F87362D-71FA-41A6-8DF7-D34E11388DB9}"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D1AA33BC-1F38-4EBA-ACFC-73E4674E56B2}" type="datetimeFigureOut">
              <a:rPr lang="en-US"/>
              <a:pPr>
                <a:defRPr/>
              </a:pPr>
              <a:t>9/28/2010</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C966C2A8-BF3B-4707-9D73-471E0215819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Rectangle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Straight Connector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5" name="Rectangle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6" name="Oval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664719D9-FD35-4F1B-BBF6-8E32C1DC6B43}" type="datetimeFigureOut">
              <a:rPr lang="en-US"/>
              <a:pPr>
                <a:defRPr/>
              </a:pPr>
              <a:t>9/28/2010</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smtClean="0"/>
            </a:lvl1pPr>
          </a:lstStyle>
          <a:p>
            <a:pPr>
              <a:defRPr/>
            </a:pPr>
            <a:fld id="{BD02E121-27BA-4FB9-B13D-F4C1A76E889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E713E45F-8553-4D00-903D-07E4DBD28CCA}" type="datetimeFigureOut">
              <a:rPr lang="en-US"/>
              <a:pPr>
                <a:defRPr/>
              </a:pPr>
              <a:t>9/28/2010</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38830AF9-81E9-4E76-AE20-301B026DE2A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3" name="Rectangle 7"/>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4"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5"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8" name="Date Placeholder 1"/>
          <p:cNvSpPr>
            <a:spLocks noGrp="1"/>
          </p:cNvSpPr>
          <p:nvPr>
            <p:ph type="dt" sz="half" idx="10"/>
          </p:nvPr>
        </p:nvSpPr>
        <p:spPr/>
        <p:txBody>
          <a:bodyPr/>
          <a:lstStyle>
            <a:lvl1pPr>
              <a:defRPr/>
            </a:lvl1pPr>
          </a:lstStyle>
          <a:p>
            <a:pPr>
              <a:defRPr/>
            </a:pPr>
            <a:fld id="{B8A338A3-B71C-4A54-8A1B-C5356763A747}" type="datetimeFigureOut">
              <a:rPr lang="en-US"/>
              <a:pPr>
                <a:defRPr/>
              </a:pPr>
              <a:t>9/28/2010</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a:p>
        </p:txBody>
      </p:sp>
      <p:sp>
        <p:nvSpPr>
          <p:cNvPr id="10" name="Slide Number Placeholder 3"/>
          <p:cNvSpPr>
            <a:spLocks noGrp="1"/>
          </p:cNvSpPr>
          <p:nvPr>
            <p:ph type="sldNum" sz="quarter" idx="12"/>
          </p:nvPr>
        </p:nvSpPr>
        <p:spPr>
          <a:xfrm>
            <a:off x="4267200" y="6324600"/>
            <a:ext cx="609600" cy="441325"/>
          </a:xfrm>
        </p:spPr>
        <p:txBody>
          <a:bodyPr/>
          <a:lstStyle>
            <a:lvl1pPr>
              <a:defRPr smtClean="0">
                <a:solidFill>
                  <a:srgbClr val="FFFFFF"/>
                </a:solidFill>
              </a:defRPr>
            </a:lvl1pPr>
          </a:lstStyle>
          <a:p>
            <a:pPr>
              <a:defRPr/>
            </a:pPr>
            <a:fld id="{A24A6723-B62A-44CF-A322-010B6B0A773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0"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Straight Connector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3"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smtClean="0">
                <a:solidFill>
                  <a:schemeClr val="accent3">
                    <a:shade val="75000"/>
                  </a:schemeClr>
                </a:solidFill>
              </a:defRPr>
            </a:lvl1pPr>
          </a:lstStyle>
          <a:p>
            <a:pPr>
              <a:defRPr/>
            </a:pPr>
            <a:fld id="{18429688-591A-449E-98E2-880C2BCD763D}" type="slidenum">
              <a:rPr lang="en-US"/>
              <a:pPr>
                <a:defRPr/>
              </a:pPr>
              <a:t>‹#›</a:t>
            </a:fld>
            <a:endParaRPr lang="en-US"/>
          </a:p>
        </p:txBody>
      </p:sp>
      <p:sp>
        <p:nvSpPr>
          <p:cNvPr id="17" name="Date Placeholder 4"/>
          <p:cNvSpPr>
            <a:spLocks noGrp="1"/>
          </p:cNvSpPr>
          <p:nvPr>
            <p:ph type="dt" sz="half" idx="11"/>
          </p:nvPr>
        </p:nvSpPr>
        <p:spPr/>
        <p:txBody>
          <a:bodyPr/>
          <a:lstStyle>
            <a:lvl1pPr>
              <a:defRPr/>
            </a:lvl1pPr>
          </a:lstStyle>
          <a:p>
            <a:pPr>
              <a:defRPr/>
            </a:pPr>
            <a:fld id="{6328059B-70EA-4EC9-A88E-B8961465D781}" type="datetimeFigureOut">
              <a:rPr lang="en-US"/>
              <a:pPr>
                <a:defRPr/>
              </a:pPr>
              <a:t>9/28/2010</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6"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7"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8"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Rectangle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1"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94014ECC-7E23-46F5-B85C-5C751A8F0D28}" type="slidenum">
              <a:rPr lang="en-US"/>
              <a:pPr>
                <a:defRPr/>
              </a:pPr>
              <a:t>‹#›</a:t>
            </a:fld>
            <a:endParaRPr lang="en-US"/>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37C16FDD-783B-4015-91DB-2CE99441EF7D}" type="datetimeFigureOut">
              <a:rPr lang="en-US"/>
              <a:pPr>
                <a:defRPr/>
              </a:pPr>
              <a:t>9/28/2010</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smtClean="0">
                <a:solidFill>
                  <a:srgbClr val="FFFFFF"/>
                </a:solidFill>
                <a:latin typeface="+mn-lt"/>
              </a:defRPr>
            </a:lvl1pPr>
          </a:lstStyle>
          <a:p>
            <a:pPr>
              <a:defRPr/>
            </a:pPr>
            <a:fld id="{189FA60B-B1A3-472E-B134-11BC20D9C4D0}" type="datetimeFigureOut">
              <a:rPr lang="en-US"/>
              <a:pPr>
                <a:defRPr/>
              </a:pPr>
              <a:t>9/28/2010</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smtClean="0">
                <a:solidFill>
                  <a:schemeClr val="accent3">
                    <a:shade val="75000"/>
                  </a:schemeClr>
                </a:solidFill>
                <a:latin typeface="+mn-lt"/>
              </a:defRPr>
            </a:lvl1pPr>
          </a:lstStyle>
          <a:p>
            <a:pPr>
              <a:defRPr/>
            </a:pPr>
            <a:fld id="{525BE652-96A3-4016-880C-B9013451ABB8}" type="slidenum">
              <a:rPr lang="en-US"/>
              <a:pPr>
                <a:defRPr/>
              </a:pPr>
              <a:t>‹#›</a:t>
            </a:fld>
            <a:endParaRPr lang="en-US"/>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fontAlgn="base">
        <a:spcBef>
          <a:spcPct val="0"/>
        </a:spcBef>
        <a:spcAft>
          <a:spcPct val="0"/>
        </a:spcAft>
        <a:defRPr sz="3300" kern="1200">
          <a:solidFill>
            <a:srgbClr val="7B9899"/>
          </a:solidFill>
          <a:latin typeface="+mj-lt"/>
          <a:ea typeface="+mj-ea"/>
          <a:cs typeface="+mj-cs"/>
        </a:defRPr>
      </a:lvl1pPr>
      <a:lvl2pPr algn="ctr" rtl="0" fontAlgn="base">
        <a:spcBef>
          <a:spcPct val="0"/>
        </a:spcBef>
        <a:spcAft>
          <a:spcPct val="0"/>
        </a:spcAft>
        <a:defRPr sz="3300">
          <a:solidFill>
            <a:srgbClr val="7B9899"/>
          </a:solidFill>
          <a:latin typeface="Georgia" pitchFamily="18" charset="0"/>
        </a:defRPr>
      </a:lvl2pPr>
      <a:lvl3pPr algn="ctr" rtl="0" fontAlgn="base">
        <a:spcBef>
          <a:spcPct val="0"/>
        </a:spcBef>
        <a:spcAft>
          <a:spcPct val="0"/>
        </a:spcAft>
        <a:defRPr sz="3300">
          <a:solidFill>
            <a:srgbClr val="7B9899"/>
          </a:solidFill>
          <a:latin typeface="Georgia" pitchFamily="18" charset="0"/>
        </a:defRPr>
      </a:lvl3pPr>
      <a:lvl4pPr algn="ctr" rtl="0" fontAlgn="base">
        <a:spcBef>
          <a:spcPct val="0"/>
        </a:spcBef>
        <a:spcAft>
          <a:spcPct val="0"/>
        </a:spcAft>
        <a:defRPr sz="3300">
          <a:solidFill>
            <a:srgbClr val="7B9899"/>
          </a:solidFill>
          <a:latin typeface="Georgia" pitchFamily="18" charset="0"/>
        </a:defRPr>
      </a:lvl4pPr>
      <a:lvl5pPr algn="ctr" rtl="0" fontAlgn="base">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fontAlgn="base">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fontAlgn="base">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fontAlgn="base">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fontAlgn="base">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fontAlgn="base">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cience.discovery.com/interactives/literacy/newton/newton.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images.clipartof.com/small/6043-Sir-Isaac-Newtons-Universal-Law-Of-Gravitation-Clipart-Picture.jp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Newton’s Laws of Motion</a:t>
            </a:r>
            <a:endParaRPr lang="en-US" dirty="0"/>
          </a:p>
        </p:txBody>
      </p:sp>
      <p:pic>
        <p:nvPicPr>
          <p:cNvPr id="3" name="Picture 2" descr="Isaac_Newton_Biography.jpg"/>
          <p:cNvPicPr>
            <a:picLocks noChangeAspect="1"/>
          </p:cNvPicPr>
          <p:nvPr/>
        </p:nvPicPr>
        <p:blipFill>
          <a:blip r:embed="rId2" cstate="print"/>
          <a:stretch>
            <a:fillRect/>
          </a:stretch>
        </p:blipFill>
        <p:spPr>
          <a:xfrm>
            <a:off x="2438400" y="2667000"/>
            <a:ext cx="4089400" cy="3708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Newton’s Laws</a:t>
            </a:r>
            <a:endParaRPr lang="en-US" dirty="0"/>
          </a:p>
        </p:txBody>
      </p:sp>
      <p:sp>
        <p:nvSpPr>
          <p:cNvPr id="3" name="Content Placeholder 2"/>
          <p:cNvSpPr>
            <a:spLocks noGrp="1"/>
          </p:cNvSpPr>
          <p:nvPr>
            <p:ph sz="quarter" idx="1"/>
          </p:nvPr>
        </p:nvSpPr>
        <p:spPr/>
        <p:txBody>
          <a:bodyPr/>
          <a:lstStyle/>
          <a:p>
            <a:r>
              <a:rPr lang="en-US" dirty="0" smtClean="0">
                <a:hlinkClick r:id="rId2"/>
              </a:rPr>
              <a:t>Interactive Newton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solidFill>
                  <a:srgbClr val="7B9899"/>
                </a:solidFill>
              </a:rPr>
              <a:t>Gravity</a:t>
            </a:r>
          </a:p>
        </p:txBody>
      </p:sp>
      <p:sp>
        <p:nvSpPr>
          <p:cNvPr id="3" name="Content Placeholder 2"/>
          <p:cNvSpPr>
            <a:spLocks noGrp="1"/>
          </p:cNvSpPr>
          <p:nvPr>
            <p:ph sz="quarter" idx="1"/>
          </p:nvPr>
        </p:nvSpPr>
        <p:spPr>
          <a:xfrm>
            <a:off x="301625" y="1527175"/>
            <a:ext cx="8504238" cy="4572000"/>
          </a:xfrm>
        </p:spPr>
        <p:txBody>
          <a:bodyPr/>
          <a:lstStyle/>
          <a:p>
            <a:r>
              <a:rPr lang="en-US" dirty="0" smtClean="0"/>
              <a:t>Gravity is a force of attraction that exists between any two objects that have mass. </a:t>
            </a:r>
          </a:p>
          <a:p>
            <a:pPr lvl="1"/>
            <a:r>
              <a:rPr lang="en-US" dirty="0" smtClean="0"/>
              <a:t>The more mass, the greater the attraction</a:t>
            </a:r>
          </a:p>
          <a:p>
            <a:pPr lvl="1"/>
            <a:r>
              <a:rPr lang="en-US" dirty="0" smtClean="0"/>
              <a:t>The closer they are, the greater the force of attraction</a:t>
            </a:r>
          </a:p>
          <a:p>
            <a:r>
              <a:rPr lang="en-US" sz="2800" b="1" dirty="0" smtClean="0"/>
              <a:t>The force of attraction between you and the earth = weight</a:t>
            </a:r>
          </a:p>
          <a:p>
            <a:pPr>
              <a:buFont typeface="Wingdings 2" pitchFamily="18" charset="2"/>
              <a:buNone/>
            </a:pPr>
            <a:endParaRPr lang="en-US" dirty="0" smtClean="0"/>
          </a:p>
          <a:p>
            <a:r>
              <a:rPr lang="en-US" dirty="0" smtClean="0"/>
              <a:t>Gravity is a force that should behave in similar ways regardless of where you are in the universe</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smtClean="0">
                <a:solidFill>
                  <a:srgbClr val="7B9899"/>
                </a:solidFill>
              </a:rPr>
              <a:t>Universal Law of Gravitation</a:t>
            </a:r>
          </a:p>
        </p:txBody>
      </p:sp>
      <p:sp>
        <p:nvSpPr>
          <p:cNvPr id="3" name="Content Placeholder 2"/>
          <p:cNvSpPr>
            <a:spLocks noGrp="1"/>
          </p:cNvSpPr>
          <p:nvPr>
            <p:ph sz="quarter" idx="1"/>
          </p:nvPr>
        </p:nvSpPr>
        <p:spPr>
          <a:xfrm>
            <a:off x="301625" y="1527175"/>
            <a:ext cx="8504238" cy="4572000"/>
          </a:xfrm>
        </p:spPr>
        <p:txBody>
          <a:bodyPr/>
          <a:lstStyle/>
          <a:p>
            <a:r>
              <a:rPr lang="en-US" b="1" dirty="0" smtClean="0"/>
              <a:t>Every object in the universe attracts every other object with a force directed along the line of centers for the two objects </a:t>
            </a:r>
            <a:r>
              <a:rPr lang="en-US" dirty="0" smtClean="0"/>
              <a:t>that is proportional to the product of their masses and inversely proportional to the square of the separation between the two objects. </a:t>
            </a:r>
          </a:p>
          <a:p>
            <a:endParaRPr lang="en-US" dirty="0" smtClean="0"/>
          </a:p>
        </p:txBody>
      </p:sp>
      <p:pic>
        <p:nvPicPr>
          <p:cNvPr id="24579" name="Picture 2" descr="Sir Isaac Newton's Universal Law of Gravitation Clipart Picture">
            <a:hlinkClick r:id="rId3"/>
          </p:cNvPr>
          <p:cNvPicPr>
            <a:picLocks noChangeAspect="1" noChangeArrowheads="1"/>
          </p:cNvPicPr>
          <p:nvPr/>
        </p:nvPicPr>
        <p:blipFill>
          <a:blip r:embed="rId4" cstate="print"/>
          <a:srcRect/>
          <a:stretch>
            <a:fillRect/>
          </a:stretch>
        </p:blipFill>
        <p:spPr bwMode="auto">
          <a:xfrm>
            <a:off x="6248400" y="3810000"/>
            <a:ext cx="2286000" cy="2571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solidFill>
                  <a:srgbClr val="7B9899"/>
                </a:solidFill>
              </a:rPr>
              <a:t>Newton’s First Law</a:t>
            </a:r>
          </a:p>
        </p:txBody>
      </p:sp>
      <p:sp>
        <p:nvSpPr>
          <p:cNvPr id="3" name="Content Placeholder 2"/>
          <p:cNvSpPr>
            <a:spLocks noGrp="1"/>
          </p:cNvSpPr>
          <p:nvPr>
            <p:ph sz="quarter" idx="1"/>
          </p:nvPr>
        </p:nvSpPr>
        <p:spPr>
          <a:xfrm>
            <a:off x="304800" y="1371600"/>
            <a:ext cx="8537575" cy="4187825"/>
          </a:xfrm>
        </p:spPr>
        <p:txBody>
          <a:bodyPr>
            <a:normAutofit/>
          </a:bodyPr>
          <a:lstStyle/>
          <a:p>
            <a:pPr marL="274320" indent="-274320" fontAlgn="auto">
              <a:spcAft>
                <a:spcPts val="0"/>
              </a:spcAft>
              <a:buFont typeface="Wingdings 2"/>
              <a:buChar char=""/>
              <a:defRPr/>
            </a:pPr>
            <a:r>
              <a:rPr lang="en-US" b="1" dirty="0" smtClean="0"/>
              <a:t>An object at rest will remain at rest unless acted on by an unbalanced force. An object in motion continues in motion with the same speed and in the same direction unless acted upon by an unbalanced force. </a:t>
            </a:r>
          </a:p>
          <a:p>
            <a:pPr marL="274320" indent="-274320" fontAlgn="auto">
              <a:spcAft>
                <a:spcPts val="0"/>
              </a:spcAft>
              <a:buFont typeface="Wingdings 2"/>
              <a:buChar char=""/>
              <a:defRPr/>
            </a:pPr>
            <a:r>
              <a:rPr lang="en-US" dirty="0" smtClean="0"/>
              <a:t>This law is often called </a:t>
            </a:r>
            <a:r>
              <a:rPr lang="en-US" b="1" dirty="0" smtClean="0"/>
              <a:t>"the law of inertia" </a:t>
            </a:r>
          </a:p>
        </p:txBody>
      </p:sp>
      <p:pic>
        <p:nvPicPr>
          <p:cNvPr id="26627" name="Picture 2" descr="With no outside forces, objects stay in one place or continue moving at the sape speed and sirection."/>
          <p:cNvPicPr>
            <a:picLocks noChangeAspect="1" noChangeArrowheads="1"/>
          </p:cNvPicPr>
          <p:nvPr/>
        </p:nvPicPr>
        <p:blipFill>
          <a:blip r:embed="rId3" cstate="print"/>
          <a:srcRect/>
          <a:stretch>
            <a:fillRect/>
          </a:stretch>
        </p:blipFill>
        <p:spPr bwMode="auto">
          <a:xfrm>
            <a:off x="1143000" y="4191000"/>
            <a:ext cx="3048000" cy="2078182"/>
          </a:xfrm>
          <a:prstGeom prst="rect">
            <a:avLst/>
          </a:prstGeom>
          <a:noFill/>
          <a:ln w="9525">
            <a:noFill/>
            <a:miter lim="800000"/>
            <a:headEnd/>
            <a:tailEnd/>
          </a:ln>
        </p:spPr>
      </p:pic>
      <p:pic>
        <p:nvPicPr>
          <p:cNvPr id="5" name="Picture 4" descr="bowling.jpg"/>
          <p:cNvPicPr>
            <a:picLocks noChangeAspect="1"/>
          </p:cNvPicPr>
          <p:nvPr/>
        </p:nvPicPr>
        <p:blipFill>
          <a:blip r:embed="rId4" cstate="print"/>
          <a:stretch>
            <a:fillRect/>
          </a:stretch>
        </p:blipFill>
        <p:spPr>
          <a:xfrm>
            <a:off x="5410200" y="4038600"/>
            <a:ext cx="3276600" cy="24574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solidFill>
                  <a:srgbClr val="7B9899"/>
                </a:solidFill>
              </a:rPr>
              <a:t>Newton’s Second Law</a:t>
            </a:r>
          </a:p>
        </p:txBody>
      </p:sp>
      <p:sp>
        <p:nvSpPr>
          <p:cNvPr id="3" name="Content Placeholder 2"/>
          <p:cNvSpPr>
            <a:spLocks noGrp="1"/>
          </p:cNvSpPr>
          <p:nvPr>
            <p:ph sz="quarter" idx="1"/>
          </p:nvPr>
        </p:nvSpPr>
        <p:spPr>
          <a:xfrm>
            <a:off x="301625" y="1527175"/>
            <a:ext cx="8504238" cy="4572000"/>
          </a:xfrm>
          <a:noFill/>
        </p:spPr>
        <p:txBody>
          <a:bodyPr/>
          <a:lstStyle/>
          <a:p>
            <a:r>
              <a:rPr lang="en-US" dirty="0" smtClean="0"/>
              <a:t>Acceleration is produced when a force acts on a mass. The greater the mass (of the object being accelerated) the greater the amount of force needed (to accelerate the object). </a:t>
            </a:r>
          </a:p>
          <a:p>
            <a:r>
              <a:rPr lang="en-US" b="1" dirty="0" smtClean="0"/>
              <a:t>F=MA  (Force= Mass x Acceleration)</a:t>
            </a:r>
          </a:p>
          <a:p>
            <a:pPr lvl="1"/>
            <a:r>
              <a:rPr lang="en-US" b="1" dirty="0" smtClean="0"/>
              <a:t>Everyone unconsciously </a:t>
            </a:r>
          </a:p>
          <a:p>
            <a:pPr lvl="1">
              <a:buNone/>
            </a:pPr>
            <a:r>
              <a:rPr lang="en-US" b="1" dirty="0" smtClean="0"/>
              <a:t>knows the Second Law. </a:t>
            </a:r>
          </a:p>
          <a:p>
            <a:pPr lvl="1">
              <a:buNone/>
            </a:pPr>
            <a:r>
              <a:rPr lang="en-US" b="1" dirty="0" smtClean="0"/>
              <a:t>Everyone knows that heavier </a:t>
            </a:r>
          </a:p>
          <a:p>
            <a:pPr lvl="1">
              <a:buNone/>
            </a:pPr>
            <a:r>
              <a:rPr lang="en-US" b="1" dirty="0" smtClean="0"/>
              <a:t>objects require more force to </a:t>
            </a:r>
          </a:p>
          <a:p>
            <a:pPr lvl="1">
              <a:buNone/>
            </a:pPr>
            <a:r>
              <a:rPr lang="en-US" b="1" dirty="0" smtClean="0"/>
              <a:t>move the same distance as </a:t>
            </a:r>
          </a:p>
          <a:p>
            <a:pPr lvl="1">
              <a:buNone/>
            </a:pPr>
            <a:r>
              <a:rPr lang="en-US" b="1" dirty="0" smtClean="0"/>
              <a:t>lighter objects</a:t>
            </a:r>
            <a:endParaRPr lang="en-US" dirty="0" smtClean="0"/>
          </a:p>
        </p:txBody>
      </p:sp>
      <p:pic>
        <p:nvPicPr>
          <p:cNvPr id="4" name="Picture 3" descr="truck pull.jpg"/>
          <p:cNvPicPr>
            <a:picLocks noChangeAspect="1"/>
          </p:cNvPicPr>
          <p:nvPr/>
        </p:nvPicPr>
        <p:blipFill>
          <a:blip r:embed="rId3" cstate="print"/>
          <a:stretch>
            <a:fillRect/>
          </a:stretch>
        </p:blipFill>
        <p:spPr>
          <a:xfrm>
            <a:off x="5029200" y="3733800"/>
            <a:ext cx="3886200" cy="29146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solidFill>
                  <a:srgbClr val="7B9899"/>
                </a:solidFill>
              </a:rPr>
              <a:t>Newton’s Third Law</a:t>
            </a:r>
          </a:p>
        </p:txBody>
      </p:sp>
      <p:sp>
        <p:nvSpPr>
          <p:cNvPr id="3" name="Content Placeholder 2"/>
          <p:cNvSpPr>
            <a:spLocks noGrp="1"/>
          </p:cNvSpPr>
          <p:nvPr>
            <p:ph sz="quarter" idx="1"/>
          </p:nvPr>
        </p:nvSpPr>
        <p:spPr>
          <a:xfrm>
            <a:off x="301625" y="1527175"/>
            <a:ext cx="8504238" cy="4572000"/>
          </a:xfrm>
        </p:spPr>
        <p:txBody>
          <a:bodyPr/>
          <a:lstStyle/>
          <a:p>
            <a:r>
              <a:rPr lang="en-US" b="1" dirty="0" smtClean="0"/>
              <a:t>For every action there is an equal and opposite reaction</a:t>
            </a:r>
          </a:p>
          <a:p>
            <a:pPr lvl="1"/>
            <a:r>
              <a:rPr lang="en-US" b="1" dirty="0" smtClean="0"/>
              <a:t> This means that for every </a:t>
            </a:r>
            <a:r>
              <a:rPr lang="en-US" b="1" dirty="0" smtClean="0"/>
              <a:t>action force </a:t>
            </a:r>
            <a:r>
              <a:rPr lang="en-US" b="1" dirty="0" smtClean="0"/>
              <a:t>there is a reaction force that is equal in size, but opposite in direction. That is to say that whenever an object pushes another object it gets pushed back in the opposite direction equally hard</a:t>
            </a:r>
            <a:endParaRPr lang="en-US" dirty="0" smtClean="0"/>
          </a:p>
        </p:txBody>
      </p:sp>
      <p:pic>
        <p:nvPicPr>
          <p:cNvPr id="32771" name="Picture 2" descr="http://teachertech.rice.edu/Participants/louviere/Newton/rocket1.gif"/>
          <p:cNvPicPr>
            <a:picLocks noChangeAspect="1" noChangeArrowheads="1"/>
          </p:cNvPicPr>
          <p:nvPr/>
        </p:nvPicPr>
        <p:blipFill>
          <a:blip r:embed="rId3" cstate="print"/>
          <a:srcRect/>
          <a:stretch>
            <a:fillRect/>
          </a:stretch>
        </p:blipFill>
        <p:spPr bwMode="auto">
          <a:xfrm>
            <a:off x="762000" y="4572000"/>
            <a:ext cx="3810000" cy="1400175"/>
          </a:xfrm>
          <a:prstGeom prst="rect">
            <a:avLst/>
          </a:prstGeom>
          <a:noFill/>
          <a:ln w="9525">
            <a:noFill/>
            <a:miter lim="800000"/>
            <a:headEnd/>
            <a:tailEnd/>
          </a:ln>
        </p:spPr>
      </p:pic>
      <p:pic>
        <p:nvPicPr>
          <p:cNvPr id="5" name="Picture 4" descr="rocket.jpg"/>
          <p:cNvPicPr>
            <a:picLocks noChangeAspect="1"/>
          </p:cNvPicPr>
          <p:nvPr/>
        </p:nvPicPr>
        <p:blipFill>
          <a:blip r:embed="rId4" cstate="print"/>
          <a:stretch>
            <a:fillRect/>
          </a:stretch>
        </p:blipFill>
        <p:spPr>
          <a:xfrm>
            <a:off x="5562600" y="3810000"/>
            <a:ext cx="3143250" cy="278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344</TotalTime>
  <Words>308</Words>
  <Application>Microsoft Office PowerPoint</Application>
  <PresentationFormat>On-screen Show (4:3)</PresentationFormat>
  <Paragraphs>32</Paragraphs>
  <Slides>7</Slides>
  <Notes>5</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Civic</vt:lpstr>
      <vt:lpstr>Newton’s Laws of Motion</vt:lpstr>
      <vt:lpstr>Newton’s Laws</vt:lpstr>
      <vt:lpstr>Gravity</vt:lpstr>
      <vt:lpstr>Universal Law of Gravitation</vt:lpstr>
      <vt:lpstr>Newton’s First Law</vt:lpstr>
      <vt:lpstr>Newton’s Second Law</vt:lpstr>
      <vt:lpstr>Newton’s Third Law</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Newton’s Laws of Gravitation</dc:title>
  <dc:creator>Alicia Arangio</dc:creator>
  <cp:lastModifiedBy>Eric</cp:lastModifiedBy>
  <cp:revision>29</cp:revision>
  <dcterms:created xsi:type="dcterms:W3CDTF">2009-12-24T01:10:11Z</dcterms:created>
  <dcterms:modified xsi:type="dcterms:W3CDTF">2010-09-29T03:33:32Z</dcterms:modified>
</cp:coreProperties>
</file>